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 id="268" r:id="rId7"/>
    <p:sldId id="262" r:id="rId8"/>
    <p:sldId id="260"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C913F3-09C3-4D17-8920-D017324F6C63}" type="datetimeFigureOut">
              <a:rPr lang="ar-IQ" smtClean="0"/>
              <a:t>22/05/1442</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9CA94E5-1B2D-45E8-8675-5FA83C248CC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9CA94E5-1B2D-45E8-8675-5FA83C248CCB}"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C913F3-09C3-4D17-8920-D017324F6C63}" type="datetimeFigureOut">
              <a:rPr lang="ar-IQ" smtClean="0"/>
              <a:t>22/05/1442</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9CA94E5-1B2D-45E8-8675-5FA83C248CC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576" y="0"/>
            <a:ext cx="9756576" cy="6858000"/>
          </a:xfrm>
          <a:prstGeom prst="rect">
            <a:avLst/>
          </a:prstGeom>
        </p:spPr>
      </p:pic>
      <p:sp>
        <p:nvSpPr>
          <p:cNvPr id="2" name="Title 1"/>
          <p:cNvSpPr>
            <a:spLocks noGrp="1"/>
          </p:cNvSpPr>
          <p:nvPr>
            <p:ph type="ctrTitle"/>
          </p:nvPr>
        </p:nvSpPr>
        <p:spPr>
          <a:xfrm>
            <a:off x="1477888" y="-675456"/>
            <a:ext cx="8206680" cy="2952328"/>
          </a:xfrm>
        </p:spPr>
        <p:txBody>
          <a:bodyPr>
            <a:normAutofit/>
          </a:bodyPr>
          <a:lstStyle/>
          <a:p>
            <a:pPr algn="ctr"/>
            <a:r>
              <a:rPr lang="ar-IQ" sz="4000" dirty="0" smtClean="0">
                <a:solidFill>
                  <a:srgbClr val="C00000"/>
                </a:solidFill>
              </a:rPr>
              <a:t>جامعة بنها- كلية الآداب - قسم الإعلام</a:t>
            </a:r>
            <a:br>
              <a:rPr lang="ar-IQ" sz="4000" dirty="0" smtClean="0">
                <a:solidFill>
                  <a:srgbClr val="C00000"/>
                </a:solidFill>
              </a:rPr>
            </a:br>
            <a:r>
              <a:rPr lang="ar-IQ" sz="4000" dirty="0" smtClean="0">
                <a:solidFill>
                  <a:srgbClr val="C00000"/>
                </a:solidFill>
              </a:rPr>
              <a:t>الفرقة الرابعة – المادة: إخراج صحفى متقدم المحاضرة </a:t>
            </a:r>
            <a:r>
              <a:rPr lang="ar-IQ" sz="4000" dirty="0" smtClean="0">
                <a:solidFill>
                  <a:srgbClr val="C00000"/>
                </a:solidFill>
              </a:rPr>
              <a:t>الثالثة</a:t>
            </a:r>
            <a:endParaRPr lang="ar-IQ" sz="4000" dirty="0">
              <a:solidFill>
                <a:srgbClr val="C00000"/>
              </a:solidFill>
            </a:endParaRPr>
          </a:p>
        </p:txBody>
      </p:sp>
      <p:sp>
        <p:nvSpPr>
          <p:cNvPr id="3" name="Subtitle 2"/>
          <p:cNvSpPr>
            <a:spLocks noGrp="1"/>
          </p:cNvSpPr>
          <p:nvPr>
            <p:ph type="subTitle" idx="1"/>
          </p:nvPr>
        </p:nvSpPr>
        <p:spPr/>
        <p:txBody>
          <a:bodyPr>
            <a:normAutofit lnSpcReduction="10000"/>
          </a:bodyPr>
          <a:lstStyle/>
          <a:p>
            <a:r>
              <a:rPr lang="ar-IQ" sz="3600" dirty="0" smtClean="0">
                <a:solidFill>
                  <a:srgbClr val="FFFF00"/>
                </a:solidFill>
              </a:rPr>
              <a:t> إعداد:</a:t>
            </a:r>
          </a:p>
          <a:p>
            <a:r>
              <a:rPr lang="ar-IQ" sz="3600" dirty="0" smtClean="0">
                <a:solidFill>
                  <a:srgbClr val="FFFF00"/>
                </a:solidFill>
              </a:rPr>
              <a:t>الدكتور: فتحى ابراهيم</a:t>
            </a:r>
            <a:endParaRPr lang="ar-IQ" sz="3600" dirty="0">
              <a:solidFill>
                <a:srgbClr val="FFFF00"/>
              </a:solidFill>
            </a:endParaRPr>
          </a:p>
        </p:txBody>
      </p:sp>
    </p:spTree>
    <p:extLst>
      <p:ext uri="{BB962C8B-B14F-4D97-AF65-F5344CB8AC3E}">
        <p14:creationId xmlns:p14="http://schemas.microsoft.com/office/powerpoint/2010/main" val="394349279"/>
      </p:ext>
    </p:extLst>
  </p:cSld>
  <p:clrMapOvr>
    <a:masterClrMapping/>
  </p:clrMapOvr>
  <mc:AlternateContent xmlns:mc="http://schemas.openxmlformats.org/markup-compatibility/2006" xmlns:p14="http://schemas.microsoft.com/office/powerpoint/2010/main">
    <mc:Choice Requires="p14">
      <p:transition spd="slow" p14:dur="2000" advTm="12446"/>
    </mc:Choice>
    <mc:Fallback xmlns="">
      <p:transition spd="slow" advTm="1244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624736"/>
          </a:xfrm>
        </p:spPr>
        <p:txBody>
          <a:bodyPr>
            <a:noAutofit/>
          </a:bodyPr>
          <a:lstStyle/>
          <a:p>
            <a:r>
              <a:rPr lang="ar-SA" sz="3600" b="1" u="sng" dirty="0"/>
              <a:t>7- بيانات أسعار المجلة: </a:t>
            </a:r>
            <a:endParaRPr lang="en-US" sz="3600" b="1" dirty="0"/>
          </a:p>
          <a:p>
            <a:r>
              <a:rPr lang="ar-SA" sz="3600" b="1" u="sng" dirty="0"/>
              <a:t>8- الترقيم الدولى </a:t>
            </a:r>
            <a:r>
              <a:rPr lang="en-US" sz="3600" u="sng" dirty="0"/>
              <a:t>Barcode</a:t>
            </a:r>
            <a:endParaRPr lang="en-US" sz="3600" b="1" dirty="0"/>
          </a:p>
          <a:p>
            <a:r>
              <a:rPr lang="ar-SA" sz="3600" b="1" u="sng" dirty="0"/>
              <a:t>9- عناوين الغلاف : </a:t>
            </a:r>
            <a:endParaRPr lang="en-US" sz="3600" b="1" dirty="0"/>
          </a:p>
          <a:p>
            <a:r>
              <a:rPr lang="ar-SA" sz="3600" b="1" u="sng" dirty="0"/>
              <a:t>10- الصور والرسوم:</a:t>
            </a:r>
            <a:endParaRPr lang="en-US" sz="3600" b="1" dirty="0"/>
          </a:p>
          <a:p>
            <a:pPr lvl="0"/>
            <a:r>
              <a:rPr lang="ar-EG" sz="3600" b="1" u="sng" dirty="0"/>
              <a:t>إطار الغلاف:</a:t>
            </a:r>
            <a:endParaRPr lang="en-US" sz="3600" b="1" dirty="0"/>
          </a:p>
          <a:p>
            <a:r>
              <a:rPr lang="ar-EG" sz="3600" b="1" u="sng" dirty="0"/>
              <a:t>أنواع صدر الغلاف: </a:t>
            </a:r>
            <a:endParaRPr lang="en-US" sz="3600" b="1" dirty="0"/>
          </a:p>
          <a:p>
            <a:r>
              <a:rPr lang="ar-EG" sz="3600" b="1" u="sng" dirty="0"/>
              <a:t>1- غلاف إخبارى: </a:t>
            </a:r>
            <a:r>
              <a:rPr lang="en-US" sz="3600" u="sng" dirty="0"/>
              <a:t>news cover </a:t>
            </a:r>
            <a:r>
              <a:rPr lang="ar-EG" sz="3600" b="1" u="sng" dirty="0"/>
              <a:t> </a:t>
            </a:r>
            <a:endParaRPr lang="en-US" sz="3600" b="1" dirty="0"/>
          </a:p>
          <a:p>
            <a:endParaRPr lang="en-US" sz="3600" b="1" dirty="0"/>
          </a:p>
        </p:txBody>
      </p:sp>
    </p:spTree>
    <p:extLst>
      <p:ext uri="{BB962C8B-B14F-4D97-AF65-F5344CB8AC3E}">
        <p14:creationId xmlns:p14="http://schemas.microsoft.com/office/powerpoint/2010/main" val="3960641039"/>
      </p:ext>
    </p:extLst>
  </p:cSld>
  <p:clrMapOvr>
    <a:masterClrMapping/>
  </p:clrMapOvr>
  <mc:AlternateContent xmlns:mc="http://schemas.openxmlformats.org/markup-compatibility/2006" xmlns:p14="http://schemas.microsoft.com/office/powerpoint/2010/main">
    <mc:Choice Requires="p14">
      <p:transition spd="slow" p14:dur="2000" advTm="13206"/>
    </mc:Choice>
    <mc:Fallback xmlns="">
      <p:transition spd="slow" advTm="1320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normAutofit/>
          </a:bodyPr>
          <a:lstStyle/>
          <a:p>
            <a:pPr lvl="0"/>
            <a:r>
              <a:rPr lang="ar-IQ" sz="4000" b="1" u="sng" dirty="0"/>
              <a:t>2-</a:t>
            </a:r>
            <a:r>
              <a:rPr lang="ar-EG" sz="4000" b="1" u="sng" dirty="0"/>
              <a:t>غلاف موضوعى </a:t>
            </a:r>
            <a:r>
              <a:rPr lang="en-US" sz="4000" u="sng" dirty="0"/>
              <a:t>Subjective cover</a:t>
            </a:r>
            <a:r>
              <a:rPr lang="ar-EG" sz="4000" b="1" u="sng" dirty="0"/>
              <a:t> :</a:t>
            </a:r>
            <a:endParaRPr lang="en-US" sz="4000" b="1" dirty="0"/>
          </a:p>
          <a:p>
            <a:pPr lvl="0"/>
            <a:r>
              <a:rPr lang="ar-IQ" sz="4000" b="1" u="sng" dirty="0"/>
              <a:t>3- </a:t>
            </a:r>
            <a:r>
              <a:rPr lang="ar-EG" sz="4000" b="1" u="sng" dirty="0"/>
              <a:t>غلاف إيضاحى </a:t>
            </a:r>
            <a:r>
              <a:rPr lang="en-US" sz="4000" u="sng" dirty="0"/>
              <a:t>Pictography cover</a:t>
            </a:r>
            <a:r>
              <a:rPr lang="en-US" sz="4000" b="1" u="sng" dirty="0"/>
              <a:t> </a:t>
            </a:r>
            <a:endParaRPr lang="en-US" sz="4000" b="1" dirty="0"/>
          </a:p>
          <a:p>
            <a:r>
              <a:rPr lang="ar-EG" sz="4000" b="1" u="sng" dirty="0"/>
              <a:t>4- غلاف جمالى </a:t>
            </a:r>
            <a:r>
              <a:rPr lang="en-US" sz="4000" u="sng" dirty="0"/>
              <a:t>artistic cover </a:t>
            </a:r>
            <a:r>
              <a:rPr lang="ar-EG" sz="4000" b="1" u="sng" dirty="0"/>
              <a:t> : </a:t>
            </a:r>
            <a:endParaRPr lang="en-US" sz="4000" b="1" dirty="0"/>
          </a:p>
          <a:p>
            <a:r>
              <a:rPr lang="ar-EG" sz="4000" b="1" u="sng" dirty="0"/>
              <a:t>5- غلاف ساخر </a:t>
            </a:r>
            <a:r>
              <a:rPr lang="en-US" sz="4000" u="sng" dirty="0"/>
              <a:t>Comic cover</a:t>
            </a:r>
            <a:r>
              <a:rPr lang="ar-EG" sz="4000" b="1" u="sng" dirty="0"/>
              <a:t> :</a:t>
            </a:r>
            <a:endParaRPr lang="en-US" sz="4000" b="1" dirty="0"/>
          </a:p>
          <a:p>
            <a:r>
              <a:rPr lang="ar-EG" sz="4000" b="1" u="sng" dirty="0"/>
              <a:t>6- غلاف دلالى رمزى </a:t>
            </a:r>
            <a:r>
              <a:rPr lang="en-US" sz="4000" u="sng" dirty="0"/>
              <a:t>: symbolic cover</a:t>
            </a:r>
            <a:endParaRPr lang="en-US" sz="4000" b="1" dirty="0"/>
          </a:p>
          <a:p>
            <a:r>
              <a:rPr lang="ar-EG" sz="4000" b="1" u="sng" dirty="0"/>
              <a:t>7- غلاف النص </a:t>
            </a:r>
            <a:r>
              <a:rPr lang="en-US" sz="4000" u="sng" dirty="0"/>
              <a:t>Textual Cover</a:t>
            </a:r>
            <a:endParaRPr lang="en-US" sz="4000" b="1" dirty="0"/>
          </a:p>
          <a:p>
            <a:endParaRPr lang="en-US" sz="4000" dirty="0"/>
          </a:p>
        </p:txBody>
      </p:sp>
    </p:spTree>
    <p:extLst>
      <p:ext uri="{BB962C8B-B14F-4D97-AF65-F5344CB8AC3E}">
        <p14:creationId xmlns:p14="http://schemas.microsoft.com/office/powerpoint/2010/main" val="2577991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r>
              <a:rPr lang="ar-EG" sz="4000" b="1" u="sng" dirty="0"/>
              <a:t>ثانياً: أساليب تصميم صدر الغلاف: </a:t>
            </a:r>
            <a:endParaRPr lang="ar-IQ" sz="4000" b="1" u="sng" dirty="0"/>
          </a:p>
          <a:p>
            <a:r>
              <a:rPr lang="ar-EG" sz="4000" b="1" u="sng" dirty="0"/>
              <a:t>1- أسلوب الأرضيات المتداخلة المتوافقة: </a:t>
            </a:r>
            <a:endParaRPr lang="en-US" sz="4000" b="1" dirty="0"/>
          </a:p>
          <a:p>
            <a:r>
              <a:rPr lang="ar-EG" sz="4000" b="1" u="sng" dirty="0"/>
              <a:t>2- الأرضية الموحدة: </a:t>
            </a:r>
            <a:endParaRPr lang="en-US" sz="4000" b="1" dirty="0"/>
          </a:p>
          <a:p>
            <a:r>
              <a:rPr lang="ar-EG" sz="4000" b="1" u="sng" dirty="0"/>
              <a:t>3- أسلوب التراكب الكلى والجزئى للصور: </a:t>
            </a:r>
            <a:endParaRPr lang="en-US" sz="4000" b="1" dirty="0"/>
          </a:p>
          <a:p>
            <a:r>
              <a:rPr lang="ar-EG" sz="4000" b="1" u="sng" dirty="0"/>
              <a:t>4- التصميم التعبيرى (الدلالى): </a:t>
            </a:r>
            <a:endParaRPr lang="en-US" sz="4000" b="1" dirty="0"/>
          </a:p>
          <a:p>
            <a:pPr lvl="0"/>
            <a:r>
              <a:rPr lang="ar-IQ" sz="4000" b="1" u="sng" dirty="0"/>
              <a:t>5-</a:t>
            </a:r>
            <a:r>
              <a:rPr lang="ar-EG" sz="4000" b="1" u="sng" dirty="0"/>
              <a:t>الملصق</a:t>
            </a:r>
            <a:r>
              <a:rPr lang="ar-EG" sz="4000" u="sng" dirty="0"/>
              <a:t>:</a:t>
            </a:r>
            <a:endParaRPr lang="en-US" sz="4000" b="1" dirty="0"/>
          </a:p>
          <a:p>
            <a:pPr lvl="0"/>
            <a:r>
              <a:rPr lang="ar-IQ" sz="4000" b="1" u="sng" dirty="0"/>
              <a:t>6-</a:t>
            </a:r>
            <a:r>
              <a:rPr lang="ar-EG" sz="4000" b="1" u="sng" dirty="0"/>
              <a:t>الغلاف المبنى على الرسم:</a:t>
            </a:r>
            <a:endParaRPr lang="en-US" sz="4000" dirty="0"/>
          </a:p>
          <a:p>
            <a:endParaRPr lang="ar-YE" sz="4000" b="1" dirty="0">
              <a:solidFill>
                <a:srgbClr val="C00000"/>
              </a:solidFill>
            </a:endParaRPr>
          </a:p>
        </p:txBody>
      </p:sp>
    </p:spTree>
    <p:extLst>
      <p:ext uri="{BB962C8B-B14F-4D97-AF65-F5344CB8AC3E}">
        <p14:creationId xmlns:p14="http://schemas.microsoft.com/office/powerpoint/2010/main" val="453553526"/>
      </p:ext>
    </p:extLst>
  </p:cSld>
  <p:clrMapOvr>
    <a:masterClrMapping/>
  </p:clrMapOvr>
  <mc:AlternateContent xmlns:mc="http://schemas.openxmlformats.org/markup-compatibility/2006" xmlns:p14="http://schemas.microsoft.com/office/powerpoint/2010/main">
    <mc:Choice Requires="p14">
      <p:transition spd="slow" p14:dur="2000" advTm="100"/>
    </mc:Choice>
    <mc:Fallback xmlns="">
      <p:transition spd="slow" advTm="1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865515"/>
          </a:xfrm>
        </p:spPr>
        <p:txBody>
          <a:bodyPr>
            <a:noAutofit/>
          </a:bodyPr>
          <a:lstStyle/>
          <a:p>
            <a:pPr lvl="0"/>
            <a:r>
              <a:rPr lang="ar-IQ" sz="4000" b="1" u="sng" dirty="0"/>
              <a:t>7-</a:t>
            </a:r>
            <a:r>
              <a:rPr lang="ar-EG" sz="4000" b="1" u="sng" dirty="0"/>
              <a:t>الثلث والثلثان: </a:t>
            </a:r>
            <a:endParaRPr lang="en-US" sz="4000" dirty="0"/>
          </a:p>
          <a:p>
            <a:r>
              <a:rPr lang="ar-EG" sz="4000" dirty="0"/>
              <a:t>8</a:t>
            </a:r>
            <a:r>
              <a:rPr lang="ar-EG" sz="4000" b="1" u="sng" dirty="0"/>
              <a:t>- التوازن بين الصور والألوان والعناوين </a:t>
            </a:r>
            <a:endParaRPr lang="en-US" sz="4000" dirty="0"/>
          </a:p>
          <a:p>
            <a:r>
              <a:rPr lang="ar-EG" sz="4000" b="1" u="sng" dirty="0"/>
              <a:t>9-الأرضيات المتداخلة وغلاف الرسم</a:t>
            </a:r>
            <a:endParaRPr lang="en-US" sz="4000" b="1" dirty="0"/>
          </a:p>
          <a:p>
            <a:r>
              <a:rPr lang="ar-EG" sz="4000" b="1" u="sng" dirty="0"/>
              <a:t>10-التصميم الحر </a:t>
            </a:r>
            <a:endParaRPr lang="en-US" sz="4000" b="1" dirty="0"/>
          </a:p>
          <a:p>
            <a:r>
              <a:rPr lang="ar-EG" sz="4000" b="1" u="sng" dirty="0"/>
              <a:t>2- ظهر الغلاف: </a:t>
            </a:r>
            <a:endParaRPr lang="en-US" sz="4000" b="1" dirty="0"/>
          </a:p>
          <a:p>
            <a:r>
              <a:rPr lang="ar-EG" sz="4000" b="1" u="sng" dirty="0"/>
              <a:t>3- بطن الغلاف الأول</a:t>
            </a:r>
            <a:endParaRPr lang="en-US" sz="4000" b="1" dirty="0"/>
          </a:p>
          <a:p>
            <a:r>
              <a:rPr lang="ar-EG" sz="4000" b="1" u="sng" dirty="0"/>
              <a:t>4-البطن الغلاف الثانى: </a:t>
            </a:r>
            <a:endParaRPr lang="en-US" sz="4000" b="1" dirty="0"/>
          </a:p>
          <a:p>
            <a:endParaRPr lang="en-US" sz="4000" dirty="0"/>
          </a:p>
          <a:p>
            <a:endParaRPr lang="en-US" sz="4000" dirty="0"/>
          </a:p>
        </p:txBody>
      </p:sp>
    </p:spTree>
    <p:extLst>
      <p:ext uri="{BB962C8B-B14F-4D97-AF65-F5344CB8AC3E}">
        <p14:creationId xmlns:p14="http://schemas.microsoft.com/office/powerpoint/2010/main" val="3978343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Autofit/>
          </a:bodyPr>
          <a:lstStyle/>
          <a:p>
            <a:r>
              <a:rPr lang="en-US" sz="2800" b="1" u="sng" dirty="0"/>
              <a:t> </a:t>
            </a:r>
            <a:r>
              <a:rPr lang="ar-EG" sz="2800" b="1" u="sng" dirty="0"/>
              <a:t>جسم المجلة : </a:t>
            </a:r>
            <a:endParaRPr lang="en-US" sz="2800" b="1" dirty="0"/>
          </a:p>
          <a:p>
            <a:r>
              <a:rPr lang="ar-EG" sz="2800" b="1" dirty="0"/>
              <a:t>1-التماسك</a:t>
            </a:r>
            <a:endParaRPr lang="en-US" sz="2800" b="1" dirty="0"/>
          </a:p>
          <a:p>
            <a:r>
              <a:rPr lang="ar-EG" sz="2800" dirty="0"/>
              <a:t>تماسك مادى</a:t>
            </a:r>
            <a:r>
              <a:rPr lang="en-US" sz="2800" b="1" dirty="0"/>
              <a:t> - </a:t>
            </a:r>
            <a:r>
              <a:rPr lang="ar-EG" sz="2800" dirty="0"/>
              <a:t>تماسك موضوعى</a:t>
            </a:r>
            <a:endParaRPr lang="en-US" sz="2800" b="1" dirty="0"/>
          </a:p>
          <a:p>
            <a:r>
              <a:rPr lang="ar-EG" sz="2800" b="1" dirty="0"/>
              <a:t>التعاقب</a:t>
            </a:r>
            <a:r>
              <a:rPr lang="en-US" sz="2800" b="1" dirty="0"/>
              <a:t> - </a:t>
            </a:r>
            <a:r>
              <a:rPr lang="ar-EG" sz="2800" b="1" dirty="0"/>
              <a:t>الإزدواج</a:t>
            </a:r>
            <a:endParaRPr lang="en-US" sz="2800" b="1" dirty="0"/>
          </a:p>
          <a:p>
            <a:pPr lvl="0"/>
            <a:r>
              <a:rPr lang="ar-EG" sz="2800" b="1" u="sng" dirty="0"/>
              <a:t>التبويب وترتيب الموضوعات </a:t>
            </a:r>
            <a:r>
              <a:rPr lang="en-US" sz="2800" u="sng" dirty="0"/>
              <a:t>Paging </a:t>
            </a:r>
            <a:r>
              <a:rPr lang="ar-EG" sz="2800" b="1" u="sng" dirty="0"/>
              <a:t> </a:t>
            </a:r>
            <a:endParaRPr lang="en-US" sz="2800" b="1" dirty="0"/>
          </a:p>
          <a:p>
            <a:r>
              <a:rPr lang="ar-EG" sz="2800" b="1" u="sng" dirty="0"/>
              <a:t>صفحة المحتويات </a:t>
            </a:r>
            <a:r>
              <a:rPr lang="en-US" sz="2800" u="sng" dirty="0"/>
              <a:t>Contents page </a:t>
            </a:r>
            <a:r>
              <a:rPr lang="ar-EG" sz="2800" b="1" u="sng" dirty="0"/>
              <a:t> </a:t>
            </a:r>
            <a:endParaRPr lang="en-US" sz="2800" b="1" dirty="0"/>
          </a:p>
          <a:p>
            <a:pPr lvl="0"/>
            <a:r>
              <a:rPr lang="ar-EG" sz="2800" b="1" u="sng" dirty="0"/>
              <a:t>التصفح العام:</a:t>
            </a:r>
            <a:endParaRPr lang="en-US" sz="2800" b="1" dirty="0"/>
          </a:p>
          <a:p>
            <a:pPr lvl="0"/>
            <a:r>
              <a:rPr lang="ar-EG" sz="2800" b="1" u="sng" dirty="0"/>
              <a:t>الاسترشاد بالغلاف الخارجى</a:t>
            </a:r>
            <a:endParaRPr lang="en-US" sz="2800" b="1" dirty="0"/>
          </a:p>
          <a:p>
            <a:pPr lvl="0"/>
            <a:r>
              <a:rPr lang="ar-EG" sz="2800" b="1" u="sng" dirty="0"/>
              <a:t>قراءة صفحة المحتويات</a:t>
            </a:r>
            <a:endParaRPr lang="en-US" sz="2800" b="1" dirty="0"/>
          </a:p>
          <a:p>
            <a:r>
              <a:rPr lang="ar-EG" sz="2800" dirty="0"/>
              <a:t>ولنجاح صفحة المحتويات بالمجلة لابد من مراعاة ما يلى:-</a:t>
            </a:r>
            <a:endParaRPr lang="en-US" sz="2800" b="1" dirty="0"/>
          </a:p>
          <a:p>
            <a:pPr lvl="1"/>
            <a:r>
              <a:rPr lang="ar-EG" sz="2800" dirty="0"/>
              <a:t>أن تكون مشرقة واضحة بسيطة، سهلة الاستيعاب ولا تتطلب مجهوداً فى القراءة للإلمام بها.</a:t>
            </a:r>
            <a:endParaRPr lang="en-US" sz="2800" b="1" dirty="0"/>
          </a:p>
          <a:p>
            <a:pPr lvl="1"/>
            <a:r>
              <a:rPr lang="ar-EG" sz="2800" dirty="0"/>
              <a:t>يجب أن تشتمل على الموضوعات المهمة التى لم تظهر على الغلاف.</a:t>
            </a:r>
            <a:endParaRPr lang="en-US" sz="2800" b="1" dirty="0"/>
          </a:p>
          <a:p>
            <a:endParaRPr lang="ar-YE" sz="2800" b="1" dirty="0">
              <a:solidFill>
                <a:srgbClr val="C00000"/>
              </a:solidFill>
            </a:endParaRPr>
          </a:p>
          <a:p>
            <a:endParaRPr lang="en-US" sz="2800" b="1" dirty="0"/>
          </a:p>
        </p:txBody>
      </p:sp>
    </p:spTree>
    <p:extLst>
      <p:ext uri="{BB962C8B-B14F-4D97-AF65-F5344CB8AC3E}">
        <p14:creationId xmlns:p14="http://schemas.microsoft.com/office/powerpoint/2010/main" val="2654171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Autofit/>
          </a:bodyPr>
          <a:lstStyle/>
          <a:p>
            <a:pPr lvl="1"/>
            <a:r>
              <a:rPr lang="ar-EG" sz="2400" dirty="0"/>
              <a:t>أن يكون موضع صفحة المحتويات فى مكان استراتيجي سهل الوصول إليه حتى لا يرهق القارئ فى البحث عنه، فيفضل أن تكون فى الصفحة رقم (3) أو الصفحة رقم (5) فتلك الصفحات هى التى يبحث فيها القارئ عن صفحة المحتويات ولا سيما إذا كان غير وثيق الصلة بالمجلة. </a:t>
            </a:r>
            <a:endParaRPr lang="en-US" sz="2400" b="1" dirty="0"/>
          </a:p>
          <a:p>
            <a:pPr lvl="1"/>
            <a:r>
              <a:rPr lang="ar-EG" sz="2400" dirty="0"/>
              <a:t>أن تكون مرشدة وغير مربكة للقارئ بحيث يتوه من خلالها ولا يستطيع الوصول إلى ما تشير إليه العناوين التى تهمه فتكون بذلك أحد أسباب الانصراف عن القراءة. </a:t>
            </a:r>
            <a:endParaRPr lang="ar-SA" sz="2400" b="1" dirty="0" smtClean="0"/>
          </a:p>
          <a:p>
            <a:r>
              <a:rPr lang="ar-EG" sz="2400" b="1" dirty="0" smtClean="0"/>
              <a:t>ويتم </a:t>
            </a:r>
            <a:r>
              <a:rPr lang="ar-EG" sz="2400" b="1" dirty="0"/>
              <a:t>ترتيب المحتويات وفقاً لأحد الأنواع التالية: </a:t>
            </a:r>
            <a:endParaRPr lang="en-US" sz="2400" b="1" dirty="0"/>
          </a:p>
          <a:p>
            <a:pPr lvl="0"/>
            <a:r>
              <a:rPr lang="ar-EG" sz="2400" b="1" dirty="0"/>
              <a:t>ترتيب موضوعى: </a:t>
            </a:r>
            <a:endParaRPr lang="en-US" sz="2400" b="1" dirty="0"/>
          </a:p>
          <a:p>
            <a:pPr lvl="0"/>
            <a:r>
              <a:rPr lang="ar-EG" sz="2400" b="1" dirty="0"/>
              <a:t>ترتيب تصاعدى:</a:t>
            </a:r>
            <a:endParaRPr lang="en-US" sz="2400" b="1" dirty="0"/>
          </a:p>
          <a:p>
            <a:r>
              <a:rPr lang="ar-EG" sz="2400" b="1" dirty="0"/>
              <a:t>ترتيب </a:t>
            </a:r>
            <a:r>
              <a:rPr lang="ar-IQ" sz="2400" b="1" dirty="0"/>
              <a:t>حسب </a:t>
            </a:r>
            <a:r>
              <a:rPr lang="ar-EG" sz="2400" b="1" dirty="0"/>
              <a:t>الأهمية:</a:t>
            </a:r>
            <a:endParaRPr lang="ar-IQ" sz="2400" b="1" dirty="0"/>
          </a:p>
          <a:p>
            <a:r>
              <a:rPr lang="ar-EG" sz="2400" b="1" dirty="0"/>
              <a:t>أولاً:العناصر الثابتة فى الموضوعات الداخلية بالمجلة: </a:t>
            </a:r>
            <a:endParaRPr lang="en-US" sz="2400" b="1" dirty="0"/>
          </a:p>
          <a:p>
            <a:pPr lvl="0"/>
            <a:r>
              <a:rPr lang="ar-EG" sz="2400" b="1" u="sng" dirty="0"/>
              <a:t>مقدمة الموضوع: </a:t>
            </a:r>
            <a:endParaRPr lang="en-US" sz="2400" b="1" dirty="0"/>
          </a:p>
          <a:p>
            <a:pPr lvl="0"/>
            <a:r>
              <a:rPr lang="ar-EG" sz="2400" b="1" u="sng" dirty="0"/>
              <a:t>اسم المحرر:</a:t>
            </a:r>
            <a:endParaRPr lang="en-US" sz="2400" b="1" dirty="0"/>
          </a:p>
          <a:p>
            <a:endParaRPr lang="en-US" sz="2400" b="1" dirty="0"/>
          </a:p>
          <a:p>
            <a:endParaRPr lang="en-US" sz="2400" dirty="0"/>
          </a:p>
          <a:p>
            <a:pPr lvl="0"/>
            <a:endParaRPr lang="en-US" sz="2400" dirty="0"/>
          </a:p>
        </p:txBody>
      </p:sp>
    </p:spTree>
    <p:extLst>
      <p:ext uri="{BB962C8B-B14F-4D97-AF65-F5344CB8AC3E}">
        <p14:creationId xmlns:p14="http://schemas.microsoft.com/office/powerpoint/2010/main" val="4252169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Autofit/>
          </a:bodyPr>
          <a:lstStyle/>
          <a:p>
            <a:r>
              <a:rPr lang="ar-EG" sz="4000" b="1" u="sng" dirty="0"/>
              <a:t>ثانياً: عناصر مشتركة بين الجريدة والمجلة: </a:t>
            </a:r>
            <a:endParaRPr lang="en-US" sz="4000" b="1" dirty="0"/>
          </a:p>
          <a:p>
            <a:pPr lvl="0"/>
            <a:r>
              <a:rPr lang="ar-EG" sz="4000" b="1" u="sng" dirty="0"/>
              <a:t>المتن: </a:t>
            </a:r>
            <a:endParaRPr lang="en-US" sz="4000" b="1" dirty="0"/>
          </a:p>
          <a:p>
            <a:r>
              <a:rPr lang="ar-EG" sz="4000" b="1" u="sng" dirty="0"/>
              <a:t>العنوان</a:t>
            </a:r>
            <a:endParaRPr lang="en-US" sz="4000" b="1" dirty="0"/>
          </a:p>
          <a:p>
            <a:pPr lvl="0"/>
            <a:r>
              <a:rPr lang="ar-EG" sz="4000" b="1" u="sng" dirty="0"/>
              <a:t>الصورة: </a:t>
            </a:r>
            <a:endParaRPr lang="en-US" sz="4000" b="1" dirty="0"/>
          </a:p>
          <a:p>
            <a:pPr lvl="0"/>
            <a:r>
              <a:rPr lang="ar-EG" sz="4000" b="1" u="sng" dirty="0"/>
              <a:t>وسائل الفصل بين المواد:</a:t>
            </a:r>
            <a:endParaRPr lang="en-US" sz="4000" b="1" dirty="0"/>
          </a:p>
          <a:p>
            <a:pPr algn="ctr"/>
            <a:endParaRPr lang="ar-IQ" sz="2800" dirty="0" smtClean="0">
              <a:solidFill>
                <a:srgbClr val="C00000"/>
              </a:solidFill>
            </a:endParaRPr>
          </a:p>
          <a:p>
            <a:pPr algn="ctr"/>
            <a:r>
              <a:rPr lang="ar-IQ" sz="2800" dirty="0" smtClean="0">
                <a:solidFill>
                  <a:srgbClr val="C00000"/>
                </a:solidFill>
              </a:rPr>
              <a:t>وإلى </a:t>
            </a:r>
            <a:r>
              <a:rPr lang="ar-IQ" sz="2800" dirty="0">
                <a:solidFill>
                  <a:srgbClr val="C00000"/>
                </a:solidFill>
              </a:rPr>
              <a:t>اللقاء فى محاضرة أخرى </a:t>
            </a:r>
          </a:p>
          <a:p>
            <a:pPr algn="l"/>
            <a:r>
              <a:rPr lang="ar-IQ" sz="2800" dirty="0">
                <a:solidFill>
                  <a:srgbClr val="C00000"/>
                </a:solidFill>
              </a:rPr>
              <a:t>خالص تحياتى</a:t>
            </a:r>
          </a:p>
          <a:p>
            <a:pPr lvl="0"/>
            <a:endParaRPr lang="en-US" sz="2800" b="1" dirty="0"/>
          </a:p>
        </p:txBody>
      </p:sp>
    </p:spTree>
    <p:extLst>
      <p:ext uri="{BB962C8B-B14F-4D97-AF65-F5344CB8AC3E}">
        <p14:creationId xmlns:p14="http://schemas.microsoft.com/office/powerpoint/2010/main" val="7979417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418</TotalTime>
  <Words>351</Words>
  <Application>Microsoft Office PowerPoint</Application>
  <PresentationFormat>On-screen Show (4:3)</PresentationFormat>
  <Paragraphs>60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جامعة بنها- كلية الآداب - قسم الإعلام الفرقة الرابعة – المادة: إخراج صحفى متقدم المحاضرة الثالثة</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الآداب - قسم الإعلام- شعبة الصحافة الفرقة الثالثة  مادة التدريبات الصحفية</dc:title>
  <dc:creator>hi</dc:creator>
  <cp:lastModifiedBy>hi</cp:lastModifiedBy>
  <cp:revision>80</cp:revision>
  <dcterms:created xsi:type="dcterms:W3CDTF">2020-03-17T06:10:57Z</dcterms:created>
  <dcterms:modified xsi:type="dcterms:W3CDTF">2021-01-05T00:56:00Z</dcterms:modified>
</cp:coreProperties>
</file>